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retendard Black" panose="02000A03000000020004" pitchFamily="2" charset="-127"/>
      <p:bold r:id="rId10"/>
    </p:embeddedFont>
    <p:embeddedFont>
      <p:font typeface="Pretendard Bold" panose="02000803000000020004" pitchFamily="2" charset="-127"/>
      <p:bold r:id="rId11"/>
    </p:embeddedFont>
    <p:embeddedFont>
      <p:font typeface="Pretendard ExtraBold" panose="02000903000000020004" pitchFamily="2" charset="-127"/>
      <p:bold r:id="rId12"/>
    </p:embeddedFont>
    <p:embeddedFont>
      <p:font typeface="Pretendard Medium" panose="02000603000000020004" pitchFamily="2" charset="-127"/>
      <p:regular r:id="rId13"/>
    </p:embeddedFont>
    <p:embeddedFont>
      <p:font typeface="Pretendard SemiBold" panose="02000703000000020004" pitchFamily="2" charset="-127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9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6184900"/>
            <a:ext cx="60071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08500" y="3200400"/>
            <a:ext cx="9271000" cy="1117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81339"/>
              </a:lnSpc>
            </a:pPr>
            <a:r>
              <a:rPr lang="ko-KR" sz="9000" b="0" i="0" u="none" strike="noStrike" spc="-500">
                <a:solidFill>
                  <a:srgbClr val="FFFFFF"/>
                </a:solidFill>
                <a:ea typeface="Pretendard Bold"/>
              </a:rPr>
              <a:t>새참</a:t>
            </a:r>
            <a:r>
              <a:rPr lang="en-US" sz="9000" b="0" i="0" u="none" strike="noStrike" spc="-500">
                <a:solidFill>
                  <a:srgbClr val="FFFFFF"/>
                </a:solidFill>
                <a:latin typeface="Pretendard Bold"/>
              </a:rPr>
              <a:t>(SAYCHAM)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5400" y="5054600"/>
            <a:ext cx="13144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spc="-200">
                <a:solidFill>
                  <a:srgbClr val="FFFFFF"/>
                </a:solidFill>
                <a:latin typeface="Pretendard Medium"/>
              </a:rPr>
              <a:t>Mini Project - ifproje</a:t>
            </a:r>
            <a:r>
              <a:rPr lang="ko-KR" sz="3000" b="0" i="0" u="none" strike="noStrike" spc="-200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3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 spc="-200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30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 spc="-200">
                <a:solidFill>
                  <a:srgbClr val="FFFFFF"/>
                </a:solidFill>
                <a:ea typeface="Pretendard Medium"/>
              </a:rPr>
              <a:t>발표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00800" y="6235700"/>
            <a:ext cx="5486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8810"/>
              </a:lnSpc>
            </a:pPr>
            <a:r>
              <a:rPr lang="en-US" sz="3300" b="0" i="0" u="none" strike="noStrike">
                <a:solidFill>
                  <a:srgbClr val="509A6A"/>
                </a:solidFill>
                <a:latin typeface="Pretendard Bold"/>
              </a:rPr>
              <a:t>2024.09.26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1200"/>
            <a:ext cx="18288000" cy="703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6300" y="1028700"/>
            <a:ext cx="1653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400" b="0" i="0" u="none" strike="noStrike">
                <a:solidFill>
                  <a:srgbClr val="509A6A"/>
                </a:solidFill>
                <a:ea typeface="Pretendard Bold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8000" y="5080000"/>
            <a:ext cx="4241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진행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단계별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8000" y="4216400"/>
            <a:ext cx="37719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old"/>
              </a:rPr>
              <a:t>진행순서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5500" y="4267200"/>
            <a:ext cx="85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00900" y="4216400"/>
            <a:ext cx="37592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old"/>
              </a:rPr>
              <a:t>기획안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00900" y="5092700"/>
            <a:ext cx="42037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기획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주요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기능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75400" y="4267200"/>
            <a:ext cx="85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60300" y="4216400"/>
            <a:ext cx="37592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FFFFFF"/>
                </a:solidFill>
                <a:latin typeface="Pretendard Bold"/>
              </a:rPr>
              <a:t>DB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old"/>
              </a:rPr>
              <a:t>설계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60300" y="5092700"/>
            <a:ext cx="4241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데이터베이스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구조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4800" y="4267200"/>
            <a:ext cx="85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8000" y="7950200"/>
            <a:ext cx="4241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Java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코드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구현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내용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5500" y="7150100"/>
            <a:ext cx="85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00900" y="7975600"/>
            <a:ext cx="4241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프로그램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실행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7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0" i="0" u="none" strike="noStrike" spc="-100">
                <a:solidFill>
                  <a:srgbClr val="FFFFFF"/>
                </a:solidFill>
                <a:ea typeface="Pretendard Medium"/>
              </a:rPr>
              <a:t>시연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75400" y="7150100"/>
            <a:ext cx="85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78000" y="7099300"/>
            <a:ext cx="37719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FFFFFF"/>
                </a:solidFill>
                <a:latin typeface="Pretendard Bold"/>
              </a:rPr>
              <a:t>Java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old"/>
              </a:rPr>
              <a:t>코드</a:t>
            </a:r>
            <a:r>
              <a:rPr lang="en-US" sz="35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old"/>
              </a:rPr>
              <a:t>작성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00900" y="7099300"/>
            <a:ext cx="37592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old"/>
              </a:rPr>
              <a:t>시연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65400" y="635000"/>
            <a:ext cx="131572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509A6A"/>
                </a:solidFill>
                <a:latin typeface="Pretendard Bold"/>
              </a:rPr>
              <a:t>01 </a:t>
            </a:r>
            <a:r>
              <a:rPr lang="ko-KR" sz="3600" b="0" i="0" u="none" strike="noStrike">
                <a:solidFill>
                  <a:srgbClr val="509A6A"/>
                </a:solidFill>
                <a:ea typeface="Pretendard Bold"/>
              </a:rPr>
              <a:t>프로젝트</a:t>
            </a:r>
            <a:r>
              <a:rPr lang="en-US" sz="3600" b="0" i="0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509A6A"/>
                </a:solidFill>
                <a:ea typeface="Pretendard Bold"/>
              </a:rPr>
              <a:t>진행</a:t>
            </a:r>
            <a:r>
              <a:rPr lang="en-US" sz="3600" b="0" i="0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509A6A"/>
                </a:solidFill>
                <a:ea typeface="Pretendard Bold"/>
              </a:rPr>
              <a:t>순서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28800" y="1536700"/>
            <a:ext cx="14643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단계별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진행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과정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746500"/>
            <a:ext cx="13982700" cy="2794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38500" y="4292600"/>
            <a:ext cx="1778000" cy="787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  <a:r>
              <a:rPr lang="ko-KR" sz="4400" b="0" i="0" u="none" strike="noStrike">
                <a:solidFill>
                  <a:srgbClr val="FFFFFF"/>
                </a:solidFill>
                <a:ea typeface="Pretendard Bold"/>
              </a:rPr>
              <a:t>일차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6300" y="6769100"/>
            <a:ext cx="2933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회의</a:t>
            </a:r>
            <a:r>
              <a:rPr lang="en-US" sz="2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및</a:t>
            </a:r>
            <a:r>
              <a:rPr lang="en-US" sz="2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기획안</a:t>
            </a:r>
            <a:r>
              <a:rPr lang="en-US" sz="2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작성</a:t>
            </a:r>
          </a:p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595959"/>
                </a:solidFill>
                <a:latin typeface="Pretendard SemiBold"/>
              </a:rPr>
              <a:t>DB</a:t>
            </a: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설계</a:t>
            </a:r>
            <a:r>
              <a:rPr lang="en-US" sz="2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시작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94300" y="6769100"/>
            <a:ext cx="30734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595959"/>
                </a:solidFill>
                <a:latin typeface="Pretendard SemiBold"/>
              </a:rPr>
              <a:t>DB</a:t>
            </a: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설계</a:t>
            </a:r>
            <a:r>
              <a:rPr lang="en-US" sz="2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완성</a:t>
            </a:r>
          </a:p>
          <a:p>
            <a:pPr lvl="0" algn="l">
              <a:lnSpc>
                <a:spcPct val="99600"/>
              </a:lnSpc>
            </a:pP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기본적인</a:t>
            </a:r>
            <a:r>
              <a:rPr lang="en-US" sz="2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패키지</a:t>
            </a:r>
            <a:r>
              <a:rPr lang="en-US" sz="2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제작</a:t>
            </a:r>
          </a:p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595959"/>
                </a:solidFill>
                <a:latin typeface="Pretendard SemiBold"/>
              </a:rPr>
              <a:t>DB</a:t>
            </a:r>
            <a:r>
              <a:rPr lang="ko-KR" sz="2700" b="0" i="0" u="none" strike="noStrike">
                <a:solidFill>
                  <a:srgbClr val="595959"/>
                </a:solidFill>
                <a:ea typeface="Pretendard SemiBold"/>
              </a:rPr>
              <a:t>연결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56300" y="4292600"/>
            <a:ext cx="1778000" cy="787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  <a:r>
              <a:rPr lang="ko-KR" sz="4400" b="0" i="0" u="none" strike="noStrike">
                <a:solidFill>
                  <a:srgbClr val="FFFFFF"/>
                </a:solidFill>
                <a:ea typeface="Pretendard Bold"/>
              </a:rPr>
              <a:t>일차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0" y="6756400"/>
            <a:ext cx="26924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Main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클래스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제작</a:t>
            </a:r>
          </a:p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메소드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작성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시작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76000" y="6769100"/>
            <a:ext cx="2578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메소드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작성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완료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68400" y="6769100"/>
            <a:ext cx="21463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오류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점검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예외처리</a:t>
            </a:r>
            <a:b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</a:b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완성도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높이기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1400" y="4292600"/>
            <a:ext cx="1778000" cy="787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  <a:r>
              <a:rPr lang="ko-KR" sz="4400" b="0" i="0" u="none" strike="noStrike">
                <a:solidFill>
                  <a:srgbClr val="FFFFFF"/>
                </a:solidFill>
                <a:ea typeface="Pretendard Bold"/>
              </a:rPr>
              <a:t>일차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79200" y="4292600"/>
            <a:ext cx="1778000" cy="787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  <a:r>
              <a:rPr lang="ko-KR" sz="4400" b="0" i="0" u="none" strike="noStrike">
                <a:solidFill>
                  <a:srgbClr val="FFFFFF"/>
                </a:solidFill>
                <a:ea typeface="Pretendard Bold"/>
              </a:rPr>
              <a:t>일차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03300" y="4292600"/>
            <a:ext cx="2400300" cy="787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FFFFFF"/>
                </a:solidFill>
                <a:latin typeface="Pretendard Bold"/>
              </a:rPr>
              <a:t>5,6</a:t>
            </a:r>
            <a:r>
              <a:rPr lang="ko-KR" sz="4400" b="0" i="0" u="none" strike="noStrike">
                <a:solidFill>
                  <a:srgbClr val="FFFFFF"/>
                </a:solidFill>
                <a:ea typeface="Pretendard Bold"/>
              </a:rPr>
              <a:t>일차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5400" y="635000"/>
            <a:ext cx="131572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509A6A"/>
                </a:solidFill>
                <a:latin typeface="Pretendard Bold"/>
              </a:rPr>
              <a:t>02 </a:t>
            </a:r>
            <a:r>
              <a:rPr lang="ko-KR" sz="3600" b="0" i="0" u="none" strike="noStrike">
                <a:solidFill>
                  <a:srgbClr val="509A6A"/>
                </a:solidFill>
                <a:ea typeface="Pretendard Bold"/>
              </a:rPr>
              <a:t>프로젝트</a:t>
            </a:r>
            <a:r>
              <a:rPr lang="en-US" sz="3600" b="0" i="0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509A6A"/>
                </a:solidFill>
                <a:ea typeface="Pretendard Bold"/>
              </a:rPr>
              <a:t>기획안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90700" y="1536700"/>
            <a:ext cx="14643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명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: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새참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-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음식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주문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플랫폼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3683000"/>
            <a:ext cx="6464300" cy="825500"/>
          </a:xfrm>
          <a:prstGeom prst="rect">
            <a:avLst/>
          </a:prstGeom>
          <a:effectLst>
            <a:outerShdw blurRad="6835" dist="76471" dir="2700000">
              <a:srgbClr val="509A6A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3276600" y="3860800"/>
            <a:ext cx="3340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09A6A"/>
                </a:solidFill>
                <a:ea typeface="Pretendard Bold"/>
              </a:rPr>
              <a:t>기획</a:t>
            </a:r>
            <a:r>
              <a:rPr lang="en-US" sz="3000" b="0" i="0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09A6A"/>
                </a:solidFill>
                <a:ea typeface="Pretendard Bold"/>
              </a:rPr>
              <a:t>의도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4749800"/>
            <a:ext cx="6858000" cy="261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사용자가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원하는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음식과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사이드를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쉽고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빠르게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선택하여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주문할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수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있는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플랫폼을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개발하는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것을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목표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.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사용자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친화적인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인터페이스를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통해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주문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과정을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간소화하고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효율적인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서비스를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제공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다양한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옵션을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제공하는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주문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시스템의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필요성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.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이에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Java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와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데이터베이스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기술을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활용하여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실제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구현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가능한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난이도의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07070"/>
              </a:lnSpc>
            </a:pP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프로젝트를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595959"/>
                </a:solidFill>
                <a:ea typeface="Pretendard Medium"/>
              </a:rPr>
              <a:t>기획</a:t>
            </a:r>
            <a:r>
              <a:rPr lang="en-US" sz="2300" b="0" i="0" u="none" strike="noStrike" spc="-100" dirty="0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00" y="3683000"/>
            <a:ext cx="6426200" cy="825500"/>
          </a:xfrm>
          <a:prstGeom prst="rect">
            <a:avLst/>
          </a:prstGeom>
          <a:effectLst>
            <a:outerShdw blurRad="6835" dist="76471" dir="2700000">
              <a:srgbClr val="509A6A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1544300" y="3848100"/>
            <a:ext cx="3340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09A6A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09A6A"/>
                </a:solidFill>
                <a:ea typeface="Pretendard Bold"/>
              </a:rPr>
              <a:t>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80600" y="4749800"/>
            <a:ext cx="68580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1.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회원가입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로그인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: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개인화된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서비스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제공</a:t>
            </a:r>
          </a:p>
          <a:p>
            <a:pPr lvl="0" algn="ctr">
              <a:lnSpc>
                <a:spcPct val="107070"/>
              </a:lnSpc>
            </a:pP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2.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메뉴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조회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: 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메뉴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가격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정보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확인</a:t>
            </a:r>
          </a:p>
          <a:p>
            <a:pPr lvl="0" algn="ctr">
              <a:lnSpc>
                <a:spcPct val="107070"/>
              </a:lnSpc>
            </a:pP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3.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주문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결제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: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간편한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주문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결제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시스템</a:t>
            </a:r>
          </a:p>
          <a:p>
            <a:pPr lvl="0" algn="ctr">
              <a:lnSpc>
                <a:spcPct val="107070"/>
              </a:lnSpc>
            </a:pP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4.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장바구니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탭에서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사이드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 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메뉴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선택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가능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07070"/>
              </a:lnSpc>
            </a:pP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5.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포인트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시스템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5400" y="635000"/>
            <a:ext cx="131572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509A6A"/>
                </a:solidFill>
                <a:latin typeface="Pretendard Bold"/>
              </a:rPr>
              <a:t>02 </a:t>
            </a:r>
            <a:r>
              <a:rPr lang="ko-KR" sz="3600" b="0" i="0" u="none" strike="noStrike">
                <a:solidFill>
                  <a:srgbClr val="509A6A"/>
                </a:solidFill>
                <a:ea typeface="Pretendard Bold"/>
              </a:rPr>
              <a:t>프로젝트</a:t>
            </a:r>
            <a:r>
              <a:rPr lang="en-US" sz="3600" b="0" i="0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509A6A"/>
                </a:solidFill>
                <a:ea typeface="Pretendard Bold"/>
              </a:rPr>
              <a:t>기획안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90700" y="1574800"/>
            <a:ext cx="14643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벤치마킹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38500" y="8051800"/>
            <a:ext cx="3733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sz="3000" b="0" i="0" u="none" strike="noStrike" spc="-200">
                <a:solidFill>
                  <a:srgbClr val="595959"/>
                </a:solidFill>
                <a:ea typeface="Pretendard ExtraBold"/>
              </a:rPr>
              <a:t>사이드</a:t>
            </a:r>
            <a:r>
              <a:rPr lang="en-US" sz="3000" b="0" i="0" u="none" strike="noStrike" spc="-20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0" i="0" u="none" strike="noStrike" spc="-200">
                <a:solidFill>
                  <a:srgbClr val="595959"/>
                </a:solidFill>
                <a:ea typeface="Pretendard ExtraBold"/>
              </a:rPr>
              <a:t>추가</a:t>
            </a:r>
            <a:r>
              <a:rPr lang="en-US" sz="3000" b="0" i="0" u="none" strike="noStrike" spc="-20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0" i="0" u="none" strike="noStrike" spc="-200">
                <a:solidFill>
                  <a:srgbClr val="595959"/>
                </a:solidFill>
                <a:ea typeface="Pretendard ExtraBold"/>
              </a:rPr>
              <a:t>옵션</a:t>
            </a:r>
            <a:r>
              <a:rPr lang="en-US" sz="3000" b="0" i="0" u="none" strike="noStrike" spc="-20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0" i="0" u="none" strike="noStrike" spc="-200">
                <a:solidFill>
                  <a:srgbClr val="595959"/>
                </a:solidFill>
                <a:ea typeface="Pretendard ExtraBold"/>
              </a:rPr>
              <a:t>참고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302000"/>
            <a:ext cx="4191000" cy="419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0" y="3302000"/>
            <a:ext cx="4191000" cy="4191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972800" y="8051800"/>
            <a:ext cx="4406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070"/>
              </a:lnSpc>
            </a:pPr>
            <a:r>
              <a:rPr lang="ko-KR" sz="3000" b="0" i="0" u="none" strike="noStrike" spc="-200">
                <a:solidFill>
                  <a:srgbClr val="595959"/>
                </a:solidFill>
                <a:ea typeface="Pretendard ExtraBold"/>
              </a:rPr>
              <a:t>회원가입</a:t>
            </a:r>
            <a:r>
              <a:rPr lang="en-US" sz="3000" b="0" i="0" u="none" strike="noStrike" spc="-20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0" i="0" u="none" strike="noStrike" spc="-200">
                <a:solidFill>
                  <a:srgbClr val="595959"/>
                </a:solidFill>
                <a:ea typeface="Pretendard ExtraBold"/>
              </a:rPr>
              <a:t>후</a:t>
            </a:r>
            <a:r>
              <a:rPr lang="en-US" sz="3000" b="0" i="0" u="none" strike="noStrike" spc="-20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0" i="0" u="none" strike="noStrike" spc="-200">
                <a:solidFill>
                  <a:srgbClr val="595959"/>
                </a:solidFill>
                <a:ea typeface="Pretendard ExtraBold"/>
              </a:rPr>
              <a:t>주문</a:t>
            </a:r>
            <a:r>
              <a:rPr lang="en-US" sz="3000" b="0" i="0" u="none" strike="noStrike" spc="-20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0" i="0" u="none" strike="noStrike" spc="-200">
                <a:solidFill>
                  <a:srgbClr val="595959"/>
                </a:solidFill>
                <a:ea typeface="Pretendard ExtraBold"/>
              </a:rPr>
              <a:t>시스템</a:t>
            </a:r>
            <a:r>
              <a:rPr lang="en-US" sz="3000" b="0" i="0" u="none" strike="noStrike" spc="-20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000" b="0" i="0" u="none" strike="noStrike" spc="-200">
                <a:solidFill>
                  <a:srgbClr val="595959"/>
                </a:solidFill>
                <a:ea typeface="Pretendard ExtraBold"/>
              </a:rPr>
              <a:t>참고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65400" y="635000"/>
            <a:ext cx="131572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509A6A"/>
                </a:solidFill>
                <a:latin typeface="Pretendard Bold"/>
              </a:rPr>
              <a:t>03 DB </a:t>
            </a:r>
            <a:r>
              <a:rPr lang="ko-KR" sz="3600" b="0" i="0" u="none" strike="noStrike">
                <a:solidFill>
                  <a:srgbClr val="509A6A"/>
                </a:solidFill>
                <a:ea typeface="Pretendard Bold"/>
              </a:rPr>
              <a:t>설계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90000" y="2717800"/>
            <a:ext cx="8610600" cy="609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1.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주문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장바구니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)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테이블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(Orders)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  -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주문번호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전체금액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 err="1">
                <a:solidFill>
                  <a:srgbClr val="595959"/>
                </a:solidFill>
                <a:ea typeface="Pretendard Medium"/>
              </a:rPr>
              <a:t>회원아이디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음식번호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  - PRIMARY KEY :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주문번호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/ FOREIGN KEY : </a:t>
            </a:r>
            <a:r>
              <a:rPr lang="ko-KR" sz="2200" b="0" i="0" u="none" strike="noStrike" spc="-100" dirty="0" err="1">
                <a:solidFill>
                  <a:srgbClr val="595959"/>
                </a:solidFill>
                <a:ea typeface="Pretendard Medium"/>
              </a:rPr>
              <a:t>회원아이디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음식번호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2.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회원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테이블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(Members)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  - </a:t>
            </a:r>
            <a:r>
              <a:rPr lang="ko-KR" sz="2200" b="0" i="0" u="none" strike="noStrike" spc="-100" dirty="0" err="1">
                <a:solidFill>
                  <a:srgbClr val="595959"/>
                </a:solidFill>
                <a:ea typeface="Pretendard Medium"/>
              </a:rPr>
              <a:t>회원아이디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비밀번호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이름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전화번호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주소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잔액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  - PRIMARY KEY : </a:t>
            </a:r>
            <a:r>
              <a:rPr lang="ko-KR" sz="2200" b="0" i="0" u="none" strike="noStrike" spc="-100" dirty="0" err="1">
                <a:solidFill>
                  <a:srgbClr val="595959"/>
                </a:solidFill>
                <a:ea typeface="Pretendard Medium"/>
              </a:rPr>
              <a:t>회원아이디</a:t>
            </a:r>
            <a:endParaRPr lang="ko-KR" sz="2200" b="0" i="0" u="none" strike="noStrike" spc="-100" dirty="0">
              <a:solidFill>
                <a:srgbClr val="595959"/>
              </a:solidFill>
              <a:ea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3.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음식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테이블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(Food)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  -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음식번호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음식이름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음식가격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가게고유번호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  - PRIMARY KEY :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음식번호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/ FOREIGN KEY :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가게고유번호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4.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테이블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(Stores)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  -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가게고유번호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가게이름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가게주소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가게종류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분류번호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)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  - PRIMARY KEY :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가게고유번호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/ FOREIGN KEY :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가게종류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분류번호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)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5.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카테고리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테이블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(</a:t>
            </a:r>
            <a:r>
              <a:rPr lang="en-US" sz="2200" b="0" i="0" u="none" strike="noStrike" spc="-100" dirty="0" err="1">
                <a:solidFill>
                  <a:srgbClr val="595959"/>
                </a:solidFill>
                <a:latin typeface="Pretendard Medium"/>
              </a:rPr>
              <a:t>Fcategory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)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가게종류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분류번호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),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가게종류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한식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중식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양식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) 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- PRIMARY KEY :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가게고유번호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6. </a:t>
            </a:r>
            <a:r>
              <a:rPr lang="ko-KR" sz="2200" b="0" i="0" u="none" strike="noStrike" spc="-100" dirty="0" err="1">
                <a:solidFill>
                  <a:srgbClr val="595959"/>
                </a:solidFill>
                <a:ea typeface="Pretendard Medium"/>
              </a:rPr>
              <a:t>토핑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테이블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(Toping)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사이드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사이드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이름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사이드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가격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가게종류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분류번호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)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- PRIMARY KEY :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사이드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 / FOREIGN KEY : 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가게종류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2200" b="0" i="0" u="none" strike="noStrike" spc="-100" dirty="0">
                <a:solidFill>
                  <a:srgbClr val="595959"/>
                </a:solidFill>
                <a:ea typeface="Pretendard Medium"/>
              </a:rPr>
              <a:t>분류번호</a:t>
            </a:r>
            <a:r>
              <a:rPr lang="en-US" sz="2200" b="0" i="0" u="none" strike="noStrike" spc="-100" dirty="0">
                <a:solidFill>
                  <a:srgbClr val="595959"/>
                </a:solidFill>
                <a:latin typeface="Pretendard Medium"/>
              </a:rPr>
              <a:t>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663700"/>
            <a:ext cx="7366000" cy="820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4000500"/>
            <a:ext cx="7518400" cy="285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29000"/>
            <a:ext cx="4203700" cy="344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00" y="4622800"/>
            <a:ext cx="5308600" cy="223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65400" y="635000"/>
            <a:ext cx="131572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509A6A"/>
                </a:solidFill>
                <a:latin typeface="Pretendard Bold"/>
              </a:rPr>
              <a:t>03 DB </a:t>
            </a:r>
            <a:r>
              <a:rPr lang="ko-KR" sz="3600" b="0" i="0" u="none" strike="noStrike">
                <a:solidFill>
                  <a:srgbClr val="509A6A"/>
                </a:solidFill>
                <a:ea typeface="Pretendard Bold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0700" y="1574800"/>
            <a:ext cx="14643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Stores, Food, Toping </a:t>
            </a:r>
            <a:r>
              <a:rPr lang="ko-KR" sz="2800" b="0" i="0" u="none" strike="noStrike">
                <a:solidFill>
                  <a:srgbClr val="595959"/>
                </a:solidFill>
                <a:ea typeface="Pretendard SemiBold"/>
              </a:rPr>
              <a:t>테이블</a:t>
            </a:r>
            <a:r>
              <a:rPr lang="en-US" sz="2800" b="0" i="0" u="none" strike="noStrike">
                <a:solidFill>
                  <a:srgbClr val="595959"/>
                </a:solidFill>
                <a:latin typeface="Pretendard SemiBold"/>
              </a:rPr>
              <a:t> Insert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92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65400" y="635000"/>
            <a:ext cx="131572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509A6A"/>
                </a:solidFill>
                <a:latin typeface="Pretendard Bold"/>
              </a:rPr>
              <a:t>04 Java </a:t>
            </a:r>
            <a:r>
              <a:rPr lang="ko-KR" sz="3600" b="0" i="0" u="none" strike="noStrike">
                <a:solidFill>
                  <a:srgbClr val="509A6A"/>
                </a:solidFill>
                <a:ea typeface="Pretendard Bold"/>
              </a:rPr>
              <a:t>코드</a:t>
            </a:r>
            <a:r>
              <a:rPr lang="en-US" sz="3600" b="0" i="0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509A6A"/>
                </a:solidFill>
                <a:ea typeface="Pretendard Bold"/>
              </a:rPr>
              <a:t>작성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2565400"/>
            <a:ext cx="4368800" cy="267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800" y="2565400"/>
            <a:ext cx="4368800" cy="267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600700"/>
            <a:ext cx="4368800" cy="723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06600" y="5727700"/>
            <a:ext cx="294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클래스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구조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9900" y="6667500"/>
            <a:ext cx="46482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1. register() :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회원가입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2. membersLogin() :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로그인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3. deposit() :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충전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4. pay() :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결제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5. Food() :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가게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음식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메뉴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목록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/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선택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6. selectToping() :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사이트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선택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목록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/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선택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7. jang() :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장바구니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목록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0" y="5600700"/>
            <a:ext cx="4368800" cy="723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70800" y="5727700"/>
            <a:ext cx="294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주요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메소드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1100" y="5600700"/>
            <a:ext cx="43688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2565400"/>
            <a:ext cx="4368800" cy="267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8400" y="2565400"/>
            <a:ext cx="4406900" cy="2679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35000" y="5727700"/>
            <a:ext cx="294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예외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처리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0" y="6667500"/>
            <a:ext cx="44577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1.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잘못된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입력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처리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2.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데이터베이스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연결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오류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처리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3.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회원가입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실패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처리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4.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로그인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실패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처리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5.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잔액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부족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처리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6.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결제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오류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처리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000" y="6667500"/>
            <a:ext cx="51943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1. DBC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: DB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연결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2. TeamSQL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:  SQL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문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작성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3. DTO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패키지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:  DB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테이블의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모음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4. MainApplication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: 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메인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실행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로직담당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시작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종료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회원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관리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카테고리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관리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입력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처리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)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5. MemberService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: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메소드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작성</a:t>
            </a:r>
            <a:r>
              <a:rPr lang="en-US" sz="2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Pretendard Medium"/>
              </a:rPr>
              <a:t>클래스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>
            <a:off x="3213100" y="3289300"/>
            <a:ext cx="5461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340000">
            <a:off x="2108200" y="3975100"/>
            <a:ext cx="7112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7560000">
            <a:off x="2997200" y="3949700"/>
            <a:ext cx="990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500" y="4800600"/>
            <a:ext cx="5461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4394200" y="4165600"/>
            <a:ext cx="3302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3700" y="2806700"/>
            <a:ext cx="1549400" cy="825500"/>
          </a:xfrm>
          <a:prstGeom prst="rect">
            <a:avLst/>
          </a:prstGeom>
          <a:effectLst>
            <a:outerShdw blurRad="1681" dist="25281" dir="2700000">
              <a:srgbClr val="509A6A">
                <a:alpha val="32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2095500" y="2832100"/>
            <a:ext cx="698500" cy="190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34460"/>
              </a:lnSpc>
            </a:pPr>
            <a:r>
              <a:rPr lang="en-US" sz="1100" b="0" i="0" u="none" strike="noStrike" spc="-100">
                <a:solidFill>
                  <a:srgbClr val="595959"/>
                </a:solidFill>
                <a:latin typeface="Pretendard Bold"/>
              </a:rPr>
              <a:t>DAO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14500" y="3200400"/>
            <a:ext cx="14605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1220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- DBC(DB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연결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)</a:t>
            </a:r>
            <a:b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</a:b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- TeamSQL(SQL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문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작성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)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9200" y="2628900"/>
            <a:ext cx="1549400" cy="1358900"/>
          </a:xfrm>
          <a:prstGeom prst="rect">
            <a:avLst/>
          </a:prstGeom>
          <a:effectLst>
            <a:outerShdw blurRad="4622" dist="41924" dir="2700000">
              <a:srgbClr val="509A6A">
                <a:alpha val="32000"/>
              </a:srgbClr>
            </a:outerShdw>
          </a:effectLst>
        </p:spPr>
      </p:pic>
      <p:sp>
        <p:nvSpPr>
          <p:cNvPr id="29" name="TextBox 29"/>
          <p:cNvSpPr txBox="1"/>
          <p:nvPr/>
        </p:nvSpPr>
        <p:spPr>
          <a:xfrm>
            <a:off x="4178300" y="2654300"/>
            <a:ext cx="698500" cy="190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34460"/>
              </a:lnSpc>
            </a:pPr>
            <a:r>
              <a:rPr lang="en-US" sz="1100" b="0" i="0" u="none" strike="noStrike" spc="-100">
                <a:solidFill>
                  <a:srgbClr val="595959"/>
                </a:solidFill>
                <a:latin typeface="Pretendard Bold"/>
              </a:rPr>
              <a:t>DTO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97300" y="2971800"/>
            <a:ext cx="14605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1220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- Orders(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주문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장바구니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) 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)</a:t>
            </a:r>
            <a:b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</a:b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- Members(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회원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)</a:t>
            </a:r>
            <a:b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</a:b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- Food(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음식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)</a:t>
            </a:r>
          </a:p>
          <a:p>
            <a:pPr lvl="0" algn="ctr">
              <a:lnSpc>
                <a:spcPct val="111220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- Stores(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가게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)</a:t>
            </a:r>
            <a:b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</a:b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- Fcategory(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카테고리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)</a:t>
            </a:r>
          </a:p>
          <a:p>
            <a:pPr lvl="0" algn="ctr">
              <a:lnSpc>
                <a:spcPct val="111220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- Toping(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사이드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클래스</a:t>
            </a: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)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" y="4343400"/>
            <a:ext cx="1549400" cy="825500"/>
          </a:xfrm>
          <a:prstGeom prst="rect">
            <a:avLst/>
          </a:prstGeom>
          <a:effectLst>
            <a:outerShdw blurRad="1681" dist="25281" dir="2700000">
              <a:srgbClr val="509A6A">
                <a:alpha val="32000"/>
              </a:srgbClr>
            </a:outerShdw>
          </a:effectLst>
        </p:spPr>
      </p:pic>
      <p:sp>
        <p:nvSpPr>
          <p:cNvPr id="33" name="TextBox 33"/>
          <p:cNvSpPr txBox="1"/>
          <p:nvPr/>
        </p:nvSpPr>
        <p:spPr>
          <a:xfrm>
            <a:off x="1993900" y="4368800"/>
            <a:ext cx="939800" cy="190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34460"/>
              </a:lnSpc>
            </a:pPr>
            <a:r>
              <a:rPr lang="en-US" sz="1100" b="0" i="0" u="none" strike="noStrike" spc="-100">
                <a:solidFill>
                  <a:srgbClr val="595959"/>
                </a:solidFill>
                <a:latin typeface="Pretendard Bold"/>
              </a:rPr>
              <a:t>PROJECTMAIN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27200" y="4737100"/>
            <a:ext cx="14605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1220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- Main</a:t>
            </a:r>
            <a:b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</a:b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- MainApplication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6500" y="4343400"/>
            <a:ext cx="1549400" cy="825500"/>
          </a:xfrm>
          <a:prstGeom prst="rect">
            <a:avLst/>
          </a:prstGeom>
          <a:effectLst>
            <a:outerShdw blurRad="1681" dist="25281" dir="2700000">
              <a:srgbClr val="509A6A">
                <a:alpha val="32000"/>
              </a:srgbClr>
            </a:outerShdw>
          </a:effectLst>
        </p:spPr>
      </p:pic>
      <p:sp>
        <p:nvSpPr>
          <p:cNvPr id="37" name="TextBox 37"/>
          <p:cNvSpPr txBox="1"/>
          <p:nvPr/>
        </p:nvSpPr>
        <p:spPr>
          <a:xfrm>
            <a:off x="4051300" y="4368800"/>
            <a:ext cx="939800" cy="190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34460"/>
              </a:lnSpc>
            </a:pPr>
            <a:r>
              <a:rPr lang="en-US" sz="1100" b="0" i="0" u="none" strike="noStrike" spc="-100">
                <a:solidFill>
                  <a:srgbClr val="595959"/>
                </a:solidFill>
                <a:latin typeface="Pretendard Bold"/>
              </a:rPr>
              <a:t>SERVICE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97300" y="4737100"/>
            <a:ext cx="1460500" cy="15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1220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Pretendard Medium"/>
              </a:rPr>
              <a:t>- Memberservice </a:t>
            </a:r>
            <a:r>
              <a:rPr lang="ko-KR" sz="900" b="0" i="0" u="none" strike="noStrike">
                <a:solidFill>
                  <a:srgbClr val="595959"/>
                </a:solidFill>
                <a:ea typeface="Pretendard Medium"/>
              </a:rPr>
              <a:t>클래스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Microsoft Office PowerPoint</Application>
  <PresentationFormat>사용자 지정</PresentationFormat>
  <Paragraphs>105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Arial</vt:lpstr>
      <vt:lpstr>Pretendard SemiBold</vt:lpstr>
      <vt:lpstr>Calibri</vt:lpstr>
      <vt:lpstr>Pretendard Bold</vt:lpstr>
      <vt:lpstr>Pretendard ExtraBold</vt:lpstr>
      <vt:lpstr>Pretendard Medium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민주 조</cp:lastModifiedBy>
  <cp:revision>3</cp:revision>
  <dcterms:created xsi:type="dcterms:W3CDTF">2006-08-16T00:00:00Z</dcterms:created>
  <dcterms:modified xsi:type="dcterms:W3CDTF">2024-09-26T07:46:22Z</dcterms:modified>
</cp:coreProperties>
</file>